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0" r:id="rId4"/>
    <p:sldId id="259" r:id="rId5"/>
    <p:sldId id="258" r:id="rId6"/>
    <p:sldId id="262" r:id="rId7"/>
    <p:sldId id="261" r:id="rId8"/>
    <p:sldId id="267" r:id="rId9"/>
    <p:sldId id="266" r:id="rId10"/>
    <p:sldId id="265" r:id="rId11"/>
    <p:sldId id="264" r:id="rId12"/>
    <p:sldId id="263" r:id="rId13"/>
    <p:sldId id="269" r:id="rId14"/>
    <p:sldId id="268" r:id="rId15"/>
    <p:sldId id="271" r:id="rId16"/>
    <p:sldId id="270" r:id="rId17"/>
    <p:sldId id="272" r:id="rId18"/>
    <p:sldId id="273" r:id="rId1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B253-57EB-4FF8-A6D3-D8417EB44790}" type="datetimeFigureOut">
              <a:rPr lang="hu-HU" smtClean="0"/>
              <a:t>2024. 09. 26.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19ED-C378-4DD9-8D95-26AF7F9AA0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304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B253-57EB-4FF8-A6D3-D8417EB44790}" type="datetimeFigureOut">
              <a:rPr lang="hu-HU" smtClean="0"/>
              <a:t>2024. 09. 26.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19ED-C378-4DD9-8D95-26AF7F9AA0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008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B253-57EB-4FF8-A6D3-D8417EB44790}" type="datetimeFigureOut">
              <a:rPr lang="hu-HU" smtClean="0"/>
              <a:t>2024. 09. 26.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19ED-C378-4DD9-8D95-26AF7F9AA0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467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B253-57EB-4FF8-A6D3-D8417EB44790}" type="datetimeFigureOut">
              <a:rPr lang="hu-HU" smtClean="0"/>
              <a:t>2024. 09. 26.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19ED-C378-4DD9-8D95-26AF7F9AA0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742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B253-57EB-4FF8-A6D3-D8417EB44790}" type="datetimeFigureOut">
              <a:rPr lang="hu-HU" smtClean="0"/>
              <a:t>2024. 09. 26.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19ED-C378-4DD9-8D95-26AF7F9AA0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105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B253-57EB-4FF8-A6D3-D8417EB44790}" type="datetimeFigureOut">
              <a:rPr lang="hu-HU" smtClean="0"/>
              <a:t>2024. 09. 26.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19ED-C378-4DD9-8D95-26AF7F9AA0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744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B253-57EB-4FF8-A6D3-D8417EB44790}" type="datetimeFigureOut">
              <a:rPr lang="hu-HU" smtClean="0"/>
              <a:t>2024. 09. 26.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19ED-C378-4DD9-8D95-26AF7F9AA0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662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B253-57EB-4FF8-A6D3-D8417EB44790}" type="datetimeFigureOut">
              <a:rPr lang="hu-HU" smtClean="0"/>
              <a:t>2024. 09. 26.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19ED-C378-4DD9-8D95-26AF7F9AA0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667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B253-57EB-4FF8-A6D3-D8417EB44790}" type="datetimeFigureOut">
              <a:rPr lang="hu-HU" smtClean="0"/>
              <a:t>2024. 09. 26.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19ED-C378-4DD9-8D95-26AF7F9AA0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794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B253-57EB-4FF8-A6D3-D8417EB44790}" type="datetimeFigureOut">
              <a:rPr lang="hu-HU" smtClean="0"/>
              <a:t>2024. 09. 26.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19ED-C378-4DD9-8D95-26AF7F9AA0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607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B253-57EB-4FF8-A6D3-D8417EB44790}" type="datetimeFigureOut">
              <a:rPr lang="hu-HU" smtClean="0"/>
              <a:t>2024. 09. 26.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19ED-C378-4DD9-8D95-26AF7F9AA0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670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3B253-57EB-4FF8-A6D3-D8417EB44790}" type="datetimeFigureOut">
              <a:rPr lang="hu-HU" smtClean="0"/>
              <a:t>2024. 09. 26.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B19ED-C378-4DD9-8D95-26AF7F9AA0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538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392588"/>
          </a:xfrm>
        </p:spPr>
        <p:txBody>
          <a:bodyPr>
            <a:normAutofit/>
          </a:bodyPr>
          <a:lstStyle/>
          <a:p>
            <a:r>
              <a:rPr lang="hu-HU" sz="2000" dirty="0"/>
              <a:t>Táti III. Béla Általános Iskola							</a:t>
            </a:r>
            <a:r>
              <a:rPr lang="hu-HU" sz="2000" dirty="0" smtClean="0"/>
              <a:t>                 tel</a:t>
            </a:r>
            <a:r>
              <a:rPr lang="hu-HU" sz="2000" dirty="0"/>
              <a:t>.: +36 33 444-162</a:t>
            </a:r>
            <a:br>
              <a:rPr lang="hu-HU" sz="2000" dirty="0"/>
            </a:br>
            <a:r>
              <a:rPr lang="hu-HU" sz="2000" dirty="0"/>
              <a:t>2534, Tát, Szent István út 27.							        </a:t>
            </a:r>
            <a:r>
              <a:rPr lang="hu-HU" sz="2000" dirty="0" smtClean="0"/>
              <a:t>           </a:t>
            </a:r>
            <a:r>
              <a:rPr lang="hu-HU" sz="2000" dirty="0"/>
              <a:t>e-mail: tatiskola@gmail.com</a:t>
            </a:r>
            <a:br>
              <a:rPr lang="hu-HU" sz="2000" dirty="0"/>
            </a:br>
            <a:r>
              <a:rPr lang="hu-HU" sz="2000" dirty="0"/>
              <a:t>OM. azonosító: 031887							   	</a:t>
            </a:r>
            <a:br>
              <a:rPr lang="hu-HU" sz="2000" dirty="0"/>
            </a:br>
            <a:r>
              <a:rPr lang="hu-HU" sz="2000" b="1" dirty="0"/>
              <a:t>Határtalanul „Székelyföld kincsei-Sóvidék csodái”  HAT-KP-1-2023/1-000645 pályázat</a:t>
            </a:r>
            <a:r>
              <a:rPr lang="hu-HU" sz="2000" dirty="0"/>
              <a:t/>
            </a:r>
            <a:br>
              <a:rPr lang="hu-HU" sz="2000" dirty="0"/>
            </a:br>
            <a:endParaRPr lang="hu-HU" sz="2000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61257" y="12334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2052" name="Kép 15" descr="Kezdőlap - Határtalanul Pro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666" y="2341337"/>
            <a:ext cx="6797561" cy="4386718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143770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97858" y="2905125"/>
            <a:ext cx="10515600" cy="1325563"/>
          </a:xfrm>
        </p:spPr>
        <p:txBody>
          <a:bodyPr>
            <a:noAutofit/>
          </a:bodyPr>
          <a:lstStyle/>
          <a:p>
            <a:r>
              <a:rPr lang="hu-HU" sz="1800" b="1" dirty="0"/>
              <a:t>4. nap:</a:t>
            </a:r>
            <a:r>
              <a:rPr lang="hu-HU" sz="1800" dirty="0"/>
              <a:t/>
            </a:r>
            <a:br>
              <a:rPr lang="hu-HU" sz="1800" dirty="0"/>
            </a:br>
            <a:r>
              <a:rPr lang="hu-HU" sz="1800" b="1" dirty="0"/>
              <a:t> </a:t>
            </a:r>
            <a:r>
              <a:rPr lang="hu-HU" sz="1800" dirty="0"/>
              <a:t> </a:t>
            </a:r>
            <a:br>
              <a:rPr lang="hu-HU" sz="1800" dirty="0"/>
            </a:br>
            <a:r>
              <a:rPr lang="hu-HU" sz="1800" dirty="0"/>
              <a:t>Ezen a napon sajnos egész nap esett az eső, de jókedvűen látogattuk végig az erre a napra tervezett helyszíneket.</a:t>
            </a:r>
            <a:br>
              <a:rPr lang="hu-HU" sz="1800" dirty="0"/>
            </a:br>
            <a:r>
              <a:rPr lang="hu-HU" sz="1800" dirty="0"/>
              <a:t>A buszunk </a:t>
            </a:r>
            <a:r>
              <a:rPr lang="hu-HU" sz="1800" dirty="0" err="1"/>
              <a:t>légszelepe</a:t>
            </a:r>
            <a:r>
              <a:rPr lang="hu-HU" sz="1800" dirty="0"/>
              <a:t> felmondta a szolgálatot, de amíg mi a programokon vettünk részt, addig a sofőr intézkedett a javítást illetően.</a:t>
            </a:r>
            <a:br>
              <a:rPr lang="hu-HU" sz="1800" dirty="0"/>
            </a:br>
            <a:r>
              <a:rPr lang="hu-HU" sz="1800" dirty="0"/>
              <a:t> </a:t>
            </a:r>
            <a:br>
              <a:rPr lang="hu-HU" sz="1800" dirty="0"/>
            </a:br>
            <a:r>
              <a:rPr lang="hu-HU" sz="1800" b="1" dirty="0" err="1"/>
              <a:t>Farkaslakán</a:t>
            </a:r>
            <a:r>
              <a:rPr lang="hu-HU" sz="1800" dirty="0"/>
              <a:t> Tamási Áron sírjánál és mellette a Trianon emlékműnél koszorúkat helyeztünk el.</a:t>
            </a:r>
            <a:br>
              <a:rPr lang="hu-HU" sz="1800" dirty="0"/>
            </a:br>
            <a:r>
              <a:rPr lang="hu-HU" sz="1800" dirty="0"/>
              <a:t> </a:t>
            </a:r>
            <a:br>
              <a:rPr lang="hu-HU" sz="1800" dirty="0"/>
            </a:br>
            <a:r>
              <a:rPr lang="hu-HU" sz="1800" dirty="0"/>
              <a:t>Majd </a:t>
            </a:r>
            <a:r>
              <a:rPr lang="hu-HU" sz="1800" b="1" dirty="0"/>
              <a:t>Székelyvarság</a:t>
            </a:r>
            <a:r>
              <a:rPr lang="hu-HU" sz="1800" dirty="0"/>
              <a:t>ra látogattunk. Meglátogattunk egy kicsi vízimalmot, és a benne rejlő múzeumot is. A folyamatos esőzés miatt az 5 km-es túrát nem gyalog, hanem busszal tettük meg oda-vissza.</a:t>
            </a:r>
            <a:br>
              <a:rPr lang="hu-HU" sz="1800" dirty="0"/>
            </a:br>
            <a:r>
              <a:rPr lang="hu-HU" sz="1800" dirty="0"/>
              <a:t>Az eső ellenére a Csorgókő-vízesést és a Jézus kútját is megnéztük, ezutóbbi vizét is megkóstoltuk.</a:t>
            </a:r>
            <a:br>
              <a:rPr lang="hu-HU" sz="1800" dirty="0"/>
            </a:br>
            <a:r>
              <a:rPr lang="hu-HU" sz="1800" dirty="0"/>
              <a:t>Busszal mentünk fel a kultikus </a:t>
            </a:r>
            <a:r>
              <a:rPr lang="hu-HU" sz="1800" dirty="0" err="1"/>
              <a:t>varsági</a:t>
            </a:r>
            <a:r>
              <a:rPr lang="hu-HU" sz="1800" dirty="0"/>
              <a:t> kocsmához, a Parlamenthez is, ahol megtekinthettük egyhagyományos eszközökkel dolgozó zsindelykészítő munkáját.</a:t>
            </a:r>
            <a:br>
              <a:rPr lang="hu-HU" sz="1800" dirty="0"/>
            </a:br>
            <a:r>
              <a:rPr lang="hu-HU" sz="1800" dirty="0"/>
              <a:t>Itt fakultatív önköltséges </a:t>
            </a:r>
            <a:r>
              <a:rPr lang="hu-HU" sz="1800" dirty="0" err="1"/>
              <a:t>porgramként</a:t>
            </a:r>
            <a:r>
              <a:rPr lang="hu-HU" sz="1800" dirty="0"/>
              <a:t> választottuk a szabadtéri falatozást. Helyi asszonyok sütöttek nekünk nagyon ízletes lángost. Az esőtől friss hegyi levegőn </a:t>
            </a:r>
            <a:r>
              <a:rPr lang="hu-HU" sz="1800" dirty="0" err="1"/>
              <a:t>jőízűen</a:t>
            </a:r>
            <a:r>
              <a:rPr lang="hu-HU" sz="1800" dirty="0"/>
              <a:t> telítettük meg a pocakunkat.</a:t>
            </a:r>
            <a:br>
              <a:rPr lang="hu-HU" sz="1800" dirty="0"/>
            </a:br>
            <a:r>
              <a:rPr lang="hu-HU" sz="1800" dirty="0"/>
              <a:t> </a:t>
            </a:r>
            <a:br>
              <a:rPr lang="hu-HU" sz="1800" dirty="0"/>
            </a:br>
            <a:r>
              <a:rPr lang="hu-HU" sz="1800" dirty="0"/>
              <a:t>Egy fotószünet erejéig megálltunk a </a:t>
            </a:r>
            <a:r>
              <a:rPr lang="hu-HU" sz="1800" b="1" dirty="0"/>
              <a:t>Zetelaki-víztározó</a:t>
            </a:r>
            <a:r>
              <a:rPr lang="hu-HU" sz="1800" dirty="0"/>
              <a:t>nál.</a:t>
            </a:r>
            <a:br>
              <a:rPr lang="hu-HU" sz="1800" dirty="0"/>
            </a:br>
            <a:r>
              <a:rPr lang="hu-HU" sz="1800" dirty="0"/>
              <a:t> </a:t>
            </a:r>
            <a:br>
              <a:rPr lang="hu-HU" sz="1800" dirty="0"/>
            </a:br>
            <a:r>
              <a:rPr lang="hu-HU" sz="1800" b="1" dirty="0"/>
              <a:t>Székelyudvarhely</a:t>
            </a:r>
            <a:r>
              <a:rPr lang="hu-HU" sz="1800" dirty="0"/>
              <a:t>en városnéző programon vettünk részt. A településen megtekintettük a Vasszékelyt, Orbán Balázs síremlékét, a turulmadaras </a:t>
            </a:r>
            <a:r>
              <a:rPr lang="hu-HU" sz="1800" dirty="0" err="1"/>
              <a:t>milleniumi</a:t>
            </a:r>
            <a:r>
              <a:rPr lang="hu-HU" sz="1800" dirty="0"/>
              <a:t> emlékművet és a Nemzeti szoborparkot. Ezeken a helyeken koszorúkat helyeztünk el.</a:t>
            </a:r>
            <a:br>
              <a:rPr lang="hu-HU" sz="1800" dirty="0"/>
            </a:br>
            <a:r>
              <a:rPr lang="hu-HU" sz="1800" dirty="0"/>
              <a:t>A nagy eső miatt nem tudtunk sokáig sétálni a városban, így a busz javítását a református kollégiumban és egy </a:t>
            </a:r>
            <a:r>
              <a:rPr lang="hu-HU" sz="1800" dirty="0" err="1"/>
              <a:t>kultúrált</a:t>
            </a:r>
            <a:r>
              <a:rPr lang="hu-HU" sz="1800" dirty="0"/>
              <a:t> kocsmában vártuk meg.</a:t>
            </a:r>
            <a:br>
              <a:rPr lang="hu-HU" sz="1800" dirty="0"/>
            </a:br>
            <a:r>
              <a:rPr lang="hu-HU" sz="1800" dirty="0"/>
              <a:t> </a:t>
            </a:r>
            <a:br>
              <a:rPr lang="hu-HU" sz="1800" dirty="0"/>
            </a:br>
            <a:r>
              <a:rPr lang="hu-HU" sz="1800" dirty="0"/>
              <a:t>Vacsora után a </a:t>
            </a:r>
            <a:r>
              <a:rPr lang="hu-HU" sz="1800" dirty="0" err="1"/>
              <a:t>szálláshelyünkön</a:t>
            </a:r>
            <a:r>
              <a:rPr lang="hu-HU" sz="1800" dirty="0"/>
              <a:t> a Boróka néptáncegyüttes táncházat tartott nekünk, aminek megnyitásaként palotás tánccal készültünk. Nagyon jól szórakoztunk az est folyamán.</a:t>
            </a:r>
            <a:br>
              <a:rPr lang="hu-HU" sz="1800" dirty="0"/>
            </a:b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3539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7523" y="554264"/>
            <a:ext cx="3389088" cy="254181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7407" y="965201"/>
            <a:ext cx="6611260" cy="494211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578" y="130626"/>
            <a:ext cx="5225145" cy="391885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343" y="3512000"/>
            <a:ext cx="3464380" cy="322988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3519714"/>
            <a:ext cx="4296229" cy="322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2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0722" y="2458968"/>
            <a:ext cx="10515600" cy="1325563"/>
          </a:xfrm>
        </p:spPr>
        <p:txBody>
          <a:bodyPr>
            <a:noAutofit/>
          </a:bodyPr>
          <a:lstStyle/>
          <a:p>
            <a:r>
              <a:rPr lang="hu-HU" sz="2400" b="1" dirty="0"/>
              <a:t>5. nap:</a:t>
            </a:r>
            <a:r>
              <a:rPr lang="hu-HU" sz="2400" dirty="0"/>
              <a:t/>
            </a:r>
            <a:br>
              <a:rPr lang="hu-HU" sz="2400" dirty="0"/>
            </a:br>
            <a:r>
              <a:rPr lang="hu-HU" sz="2400" b="1" dirty="0"/>
              <a:t> </a:t>
            </a: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> </a:t>
            </a:r>
            <a:br>
              <a:rPr lang="hu-HU" sz="2400" dirty="0"/>
            </a:br>
            <a:r>
              <a:rPr lang="hu-HU" sz="2400" dirty="0"/>
              <a:t>A hazafelé tartó utunkon először </a:t>
            </a:r>
            <a:r>
              <a:rPr lang="hu-HU" sz="2400" b="1" dirty="0"/>
              <a:t>Fehéregyházá</a:t>
            </a:r>
            <a:r>
              <a:rPr lang="hu-HU" sz="2400" dirty="0"/>
              <a:t>n álltunk meg, ahol koszorút helyezünk el az Ispánkútnál, Petőfi állítólagos elestének helyszínén.</a:t>
            </a:r>
            <a:br>
              <a:rPr lang="hu-HU" sz="2400" dirty="0"/>
            </a:br>
            <a:r>
              <a:rPr lang="hu-HU" sz="2400" dirty="0"/>
              <a:t> </a:t>
            </a:r>
            <a:br>
              <a:rPr lang="hu-HU" sz="2400" dirty="0"/>
            </a:br>
            <a:r>
              <a:rPr lang="hu-HU" sz="2400" dirty="0"/>
              <a:t>Az út folytatásában </a:t>
            </a:r>
            <a:r>
              <a:rPr lang="hu-HU" sz="2400" b="1" dirty="0"/>
              <a:t>Segesvár</a:t>
            </a:r>
            <a:r>
              <a:rPr lang="hu-HU" sz="2400" dirty="0"/>
              <a:t>on a várfalakkal és bástyákkal </a:t>
            </a:r>
            <a:r>
              <a:rPr lang="hu-HU" sz="2400" dirty="0" err="1"/>
              <a:t>körülölelt</a:t>
            </a:r>
            <a:r>
              <a:rPr lang="hu-HU" sz="2400" dirty="0"/>
              <a:t> történelmi központot néztük meg, valamint a szász épületeket és Petőfi Sándor szobrát.</a:t>
            </a:r>
            <a:br>
              <a:rPr lang="hu-HU" sz="2400" dirty="0"/>
            </a:br>
            <a:r>
              <a:rPr lang="hu-HU" sz="2400" dirty="0"/>
              <a:t> </a:t>
            </a:r>
            <a:br>
              <a:rPr lang="hu-HU" sz="2400" dirty="0"/>
            </a:br>
            <a:r>
              <a:rPr lang="hu-HU" sz="2400" dirty="0"/>
              <a:t>Utazásunk kereteként újból a </a:t>
            </a:r>
            <a:r>
              <a:rPr lang="hu-HU" sz="2400" b="1" dirty="0"/>
              <a:t>Királyhágó</a:t>
            </a:r>
            <a:r>
              <a:rPr lang="hu-HU" sz="2400" dirty="0"/>
              <a:t>nál álltunk meg egy rövid pihenőre.</a:t>
            </a:r>
            <a:br>
              <a:rPr lang="hu-HU" sz="2400" dirty="0"/>
            </a:br>
            <a:r>
              <a:rPr lang="hu-HU" sz="2400" dirty="0"/>
              <a:t> </a:t>
            </a:r>
            <a:br>
              <a:rPr lang="hu-HU" sz="2400" dirty="0"/>
            </a:br>
            <a:r>
              <a:rPr lang="hu-HU" sz="2400" dirty="0"/>
              <a:t>Fáradtan, de életre szóló élményekkel tértünk haza!</a:t>
            </a:r>
            <a:br>
              <a:rPr lang="hu-HU" sz="2400" dirty="0"/>
            </a:b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5144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22930" y="1487142"/>
            <a:ext cx="6632713" cy="389696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5775" y="1390922"/>
            <a:ext cx="6627194" cy="409492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2153" y="1463951"/>
            <a:ext cx="6619459" cy="393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77956" y="2803525"/>
            <a:ext cx="10515600" cy="1325563"/>
          </a:xfrm>
        </p:spPr>
        <p:txBody>
          <a:bodyPr>
            <a:noAutofit/>
          </a:bodyPr>
          <a:lstStyle/>
          <a:p>
            <a:r>
              <a:rPr lang="hu-HU" sz="3200" dirty="0"/>
              <a:t>Rendhagyó óra</a:t>
            </a:r>
            <a:br>
              <a:rPr lang="hu-HU" sz="3200" dirty="0"/>
            </a:br>
            <a:r>
              <a:rPr lang="hu-HU" sz="3200" dirty="0"/>
              <a:t> </a:t>
            </a:r>
            <a:br>
              <a:rPr lang="hu-HU" sz="3200" dirty="0"/>
            </a:br>
            <a:r>
              <a:rPr lang="hu-HU" sz="3200" dirty="0"/>
              <a:t> </a:t>
            </a:r>
            <a:br>
              <a:rPr lang="hu-HU" sz="3200" dirty="0"/>
            </a:br>
            <a:r>
              <a:rPr lang="hu-HU" sz="3200" dirty="0"/>
              <a:t> </a:t>
            </a:r>
            <a:br>
              <a:rPr lang="hu-HU" sz="3200" dirty="0"/>
            </a:br>
            <a:r>
              <a:rPr lang="hu-HU" sz="3200" dirty="0"/>
              <a:t>2024. 06. 12-én a Határtalanul programban részt vevő diákok és kísérő pedagógusdai részt vettek a Magyarság Háza Galériában szervezett „Nem mindenki él igazán” című rendhagyó órán. Az Uráni Filmszínházban tekintettük meg a fiatalosan modern és lelkesítő filmet.</a:t>
            </a:r>
            <a:br>
              <a:rPr lang="hu-HU" sz="3200" dirty="0"/>
            </a:br>
            <a:r>
              <a:rPr lang="hu-HU" sz="3200" dirty="0"/>
              <a:t>Igazolást Csibi Krisztina igazgató állította ki számunkra 2024. 06. 18-án.</a:t>
            </a:r>
            <a:br>
              <a:rPr lang="hu-HU" sz="3200" dirty="0"/>
            </a:br>
            <a:r>
              <a:rPr lang="hu-HU" sz="3200" dirty="0"/>
              <a:t>A részvételkor jelenléti ív is készült.</a:t>
            </a:r>
            <a:br>
              <a:rPr lang="hu-HU" sz="3200" dirty="0"/>
            </a:b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33486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9330"/>
            <a:ext cx="88392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9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50235" y="2790272"/>
            <a:ext cx="10515600" cy="1325563"/>
          </a:xfrm>
        </p:spPr>
        <p:txBody>
          <a:bodyPr>
            <a:noAutofit/>
          </a:bodyPr>
          <a:lstStyle/>
          <a:p>
            <a:r>
              <a:rPr lang="hu-HU" sz="3200" dirty="0"/>
              <a:t>Beszámoló óra</a:t>
            </a:r>
            <a:br>
              <a:rPr lang="hu-HU" sz="3200" dirty="0"/>
            </a:br>
            <a:r>
              <a:rPr lang="hu-HU" sz="3200" dirty="0"/>
              <a:t> </a:t>
            </a:r>
            <a:br>
              <a:rPr lang="hu-HU" sz="3200" dirty="0"/>
            </a:br>
            <a:r>
              <a:rPr lang="hu-HU" sz="3200" dirty="0"/>
              <a:t> </a:t>
            </a:r>
            <a:br>
              <a:rPr lang="hu-HU" sz="3200" dirty="0"/>
            </a:br>
            <a:r>
              <a:rPr lang="hu-HU" sz="3200" dirty="0"/>
              <a:t> </a:t>
            </a:r>
            <a:br>
              <a:rPr lang="hu-HU" sz="3200" dirty="0"/>
            </a:br>
            <a:r>
              <a:rPr lang="hu-HU" sz="3200" dirty="0"/>
              <a:t>A kirándulás után gyerekeink egy igen érdekes beszámoló órát készítettek az alsóbb évfolyamos diákoknak. Ezzel is kedvet szerettek volna csinálni a leendő hetedik évfolyamnak a Határtalanul kiránduláshoz. Céljukat elérték gyermekeink, hiszen ebben az évben is pályázott iskolánk két hetedik osztálya a Határtalanul kirándulásra.</a:t>
            </a:r>
            <a:br>
              <a:rPr lang="hu-HU" sz="3200" dirty="0"/>
            </a:br>
            <a:r>
              <a:rPr lang="hu-HU" sz="3200" dirty="0"/>
              <a:t> </a:t>
            </a:r>
            <a:br>
              <a:rPr lang="hu-HU" sz="3200" dirty="0"/>
            </a:br>
            <a:r>
              <a:rPr lang="hu-HU" sz="3200" dirty="0"/>
              <a:t>Igazolás és jelenléti ív is készült.</a:t>
            </a:r>
            <a:br>
              <a:rPr lang="hu-HU" sz="3200" dirty="0"/>
            </a:b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323641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101598"/>
            <a:ext cx="8868231" cy="665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6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677" y="224690"/>
            <a:ext cx="7242315" cy="643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7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225287"/>
            <a:ext cx="9144000" cy="2517913"/>
          </a:xfrm>
        </p:spPr>
        <p:txBody>
          <a:bodyPr>
            <a:noAutofit/>
          </a:bodyPr>
          <a:lstStyle/>
          <a:p>
            <a:r>
              <a:rPr lang="hu-HU" sz="2000" dirty="0"/>
              <a:t>Utazás előtti szülői értekezlet, és előkészítő óra</a:t>
            </a:r>
            <a:br>
              <a:rPr lang="hu-HU" sz="2000" dirty="0"/>
            </a:br>
            <a:r>
              <a:rPr lang="hu-HU" sz="2000" dirty="0"/>
              <a:t> </a:t>
            </a:r>
            <a:br>
              <a:rPr lang="hu-HU" sz="2000" dirty="0"/>
            </a:br>
            <a:r>
              <a:rPr lang="hu-HU" sz="2000" dirty="0"/>
              <a:t>Nagy örömmel vettük tudomásul, hogy pályázatunk pozitív elbírálásban részesült. Kollégáimmal karöltve, lelkesen vetettük bele magunkat az utazás előkészületeibe. Melynek egyik része volt a szülői értekezlet (2024. 04.10.), valamint az előkészítő óra megszervezése és lebonyolítása (2024.04.19.)</a:t>
            </a:r>
            <a:br>
              <a:rPr lang="hu-HU" sz="2000" dirty="0"/>
            </a:br>
            <a:r>
              <a:rPr lang="hu-HU" sz="2000" dirty="0"/>
              <a:t> </a:t>
            </a:r>
            <a:br>
              <a:rPr lang="hu-HU" sz="2000" dirty="0"/>
            </a:br>
            <a:r>
              <a:rPr lang="hu-HU" sz="2000" dirty="0"/>
              <a:t>Az előkészítő órán használtuk a Barangoló digitális tartalomtárát is.</a:t>
            </a:r>
            <a:br>
              <a:rPr lang="hu-HU" sz="2000" dirty="0"/>
            </a:br>
            <a:endParaRPr lang="hu-HU" sz="2000" dirty="0"/>
          </a:p>
        </p:txBody>
      </p:sp>
      <p:pic>
        <p:nvPicPr>
          <p:cNvPr id="6" name="Kép 5"/>
          <p:cNvPicPr/>
          <p:nvPr/>
        </p:nvPicPr>
        <p:blipFill>
          <a:blip r:embed="rId2"/>
          <a:stretch>
            <a:fillRect/>
          </a:stretch>
        </p:blipFill>
        <p:spPr>
          <a:xfrm>
            <a:off x="2191657" y="2496457"/>
            <a:ext cx="7561943" cy="412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3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886" y="3586160"/>
            <a:ext cx="4025295" cy="301897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04" y="130627"/>
            <a:ext cx="3967240" cy="349907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886" y="130628"/>
            <a:ext cx="4025295" cy="345553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04" y="3629703"/>
            <a:ext cx="3967240" cy="2975429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4937" y="939941"/>
            <a:ext cx="6474506" cy="485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4029" y="2382611"/>
            <a:ext cx="10515600" cy="2218418"/>
          </a:xfrm>
        </p:spPr>
        <p:txBody>
          <a:bodyPr>
            <a:noAutofit/>
          </a:bodyPr>
          <a:lstStyle/>
          <a:p>
            <a:r>
              <a:rPr lang="hu-HU" sz="2200" b="1" dirty="0"/>
              <a:t>Beszámoló az erdélyi kirándulásról</a:t>
            </a:r>
            <a:r>
              <a:rPr lang="hu-HU" sz="2200" dirty="0"/>
              <a:t/>
            </a:r>
            <a:br>
              <a:rPr lang="hu-HU" sz="2200" dirty="0"/>
            </a:br>
            <a:r>
              <a:rPr lang="hu-HU" sz="2200" dirty="0"/>
              <a:t> </a:t>
            </a:r>
            <a:br>
              <a:rPr lang="hu-HU" sz="2200" dirty="0"/>
            </a:br>
            <a:r>
              <a:rPr lang="hu-HU" sz="2200" dirty="0"/>
              <a:t>A „határtalanul” pályázati programon belül a “Székelyföld kincsei - Sóvidék csodái” című 5 napos kiránduláson vehettek részt a Táti III. Béla Általános Iskola hetedik osztályos diákjai.</a:t>
            </a:r>
            <a:br>
              <a:rPr lang="hu-HU" sz="2200" dirty="0"/>
            </a:br>
            <a:r>
              <a:rPr lang="hu-HU" sz="2200" dirty="0"/>
              <a:t> </a:t>
            </a:r>
            <a:br>
              <a:rPr lang="hu-HU" sz="2200" dirty="0"/>
            </a:br>
            <a:r>
              <a:rPr lang="hu-HU" sz="2200" dirty="0"/>
              <a:t>A kirándulás és a program célja az volt, hogy kapcsolatot teremtsünk az érintett tájegységek magyarságával és erősítsük egymásban az együvé tartozás érzését.</a:t>
            </a:r>
            <a:br>
              <a:rPr lang="hu-HU" sz="2200" dirty="0"/>
            </a:br>
            <a:r>
              <a:rPr lang="hu-HU" sz="2200" dirty="0"/>
              <a:t> </a:t>
            </a:r>
            <a:br>
              <a:rPr lang="hu-HU" sz="2200" dirty="0"/>
            </a:br>
            <a:r>
              <a:rPr lang="hu-HU" sz="2200" dirty="0"/>
              <a:t> </a:t>
            </a:r>
            <a:br>
              <a:rPr lang="hu-HU" sz="2200" dirty="0"/>
            </a:br>
            <a:r>
              <a:rPr lang="hu-HU" sz="2200" dirty="0" smtClean="0"/>
              <a:t>1 </a:t>
            </a:r>
            <a:r>
              <a:rPr lang="hu-HU" sz="2200" b="1" dirty="0" smtClean="0"/>
              <a:t>nap</a:t>
            </a:r>
            <a:r>
              <a:rPr lang="hu-HU" sz="2200" b="1" dirty="0"/>
              <a:t>: </a:t>
            </a:r>
            <a:r>
              <a:rPr lang="hu-HU" sz="2200" dirty="0"/>
              <a:t/>
            </a:r>
            <a:br>
              <a:rPr lang="hu-HU" sz="2200" dirty="0"/>
            </a:br>
            <a:r>
              <a:rPr lang="hu-HU" sz="2200" dirty="0"/>
              <a:t> </a:t>
            </a:r>
            <a:br>
              <a:rPr lang="hu-HU" sz="2200" dirty="0"/>
            </a:br>
            <a:r>
              <a:rPr lang="hu-HU" sz="2200" dirty="0"/>
              <a:t>Odautunk során megálltunk Erdély kapujában, a </a:t>
            </a:r>
            <a:r>
              <a:rPr lang="hu-HU" sz="2200" b="1" dirty="0"/>
              <a:t>Királyhágó</a:t>
            </a:r>
            <a:r>
              <a:rPr lang="hu-HU" sz="2200" dirty="0"/>
              <a:t>n.</a:t>
            </a:r>
            <a:br>
              <a:rPr lang="hu-HU" sz="2200" dirty="0"/>
            </a:br>
            <a:r>
              <a:rPr lang="hu-HU" sz="2200" dirty="0"/>
              <a:t> </a:t>
            </a:r>
            <a:br>
              <a:rPr lang="hu-HU" sz="2200" dirty="0"/>
            </a:br>
            <a:r>
              <a:rPr lang="hu-HU" sz="2200" dirty="0"/>
              <a:t>Könnyű túrát tettünk </a:t>
            </a:r>
            <a:r>
              <a:rPr lang="hu-HU" sz="2200" b="1" dirty="0"/>
              <a:t>Sebesváron, Sebesváralján</a:t>
            </a:r>
            <a:r>
              <a:rPr lang="hu-HU" sz="2200" dirty="0"/>
              <a:t>. Egy kőből épült királyi várhoz túráztunk, amelyet az 1241–42-es tatárjárás után, nagy valószínűséggel IV. Béla királyparancsára emeltek Nagyvárad és Kolozsvár közti fontos kereskedelmi és hadi út védelmére.</a:t>
            </a:r>
            <a:br>
              <a:rPr lang="hu-HU" sz="2200" dirty="0"/>
            </a:br>
            <a:r>
              <a:rPr lang="hu-HU" sz="2200" dirty="0"/>
              <a:t>A vár közelében egy vízimalmot is megtekintettünk.</a:t>
            </a:r>
            <a:br>
              <a:rPr lang="hu-HU" sz="2200" dirty="0"/>
            </a:br>
            <a:r>
              <a:rPr lang="hu-HU" sz="2200" dirty="0"/>
              <a:t> </a:t>
            </a:r>
            <a:br>
              <a:rPr lang="hu-HU" sz="2200" dirty="0"/>
            </a:br>
            <a:r>
              <a:rPr lang="hu-HU" sz="2200" dirty="0"/>
              <a:t>Első esténket Mezőmadarason a vendégszerető Dr. Szekeres János Házban töltöttük.</a:t>
            </a:r>
            <a:br>
              <a:rPr lang="hu-HU" sz="2200" dirty="0"/>
            </a:br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214364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artalom helye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4836" y="526168"/>
            <a:ext cx="3631746" cy="2805284"/>
          </a:xfr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96" y="3512457"/>
            <a:ext cx="4281714" cy="3211286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3333" y="939289"/>
            <a:ext cx="6610808" cy="4958105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4705" y="3259663"/>
            <a:ext cx="4009485" cy="2918676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63" y="112938"/>
            <a:ext cx="4532690" cy="339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2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80143" y="2789011"/>
            <a:ext cx="10515600" cy="1325563"/>
          </a:xfrm>
        </p:spPr>
        <p:txBody>
          <a:bodyPr>
            <a:noAutofit/>
          </a:bodyPr>
          <a:lstStyle/>
          <a:p>
            <a:pPr lvl="0"/>
            <a:r>
              <a:rPr lang="hu-HU" sz="2200" b="1" dirty="0" smtClean="0"/>
              <a:t>2 nap</a:t>
            </a:r>
            <a:r>
              <a:rPr lang="hu-HU" sz="2200" b="1" dirty="0"/>
              <a:t>:</a:t>
            </a:r>
            <a:r>
              <a:rPr lang="hu-HU" sz="2200" dirty="0"/>
              <a:t/>
            </a:r>
            <a:br>
              <a:rPr lang="hu-HU" sz="2200" dirty="0"/>
            </a:br>
            <a:r>
              <a:rPr lang="hu-HU" sz="2200" dirty="0"/>
              <a:t> </a:t>
            </a:r>
            <a:br>
              <a:rPr lang="hu-HU" sz="2200" dirty="0"/>
            </a:br>
            <a:r>
              <a:rPr lang="hu-HU" sz="2200" dirty="0"/>
              <a:t>A teljes napot a Sóvidéken töltöttük és a só különleges előfordulási formáival ismerkedtünk meg. Ezen a napon rendhagyó kémia és földrajz órát tartottak nekünk: „Kincsvadászat a föld alatt és föld felett” névvel. </a:t>
            </a:r>
            <a:r>
              <a:rPr lang="hu-HU" sz="2200" b="1" dirty="0" err="1"/>
              <a:t>Szovátá</a:t>
            </a:r>
            <a:r>
              <a:rPr lang="hu-HU" sz="2200" dirty="0" err="1"/>
              <a:t>n</a:t>
            </a:r>
            <a:r>
              <a:rPr lang="hu-HU" sz="2200" dirty="0"/>
              <a:t> Európa legnagyobb </a:t>
            </a:r>
            <a:r>
              <a:rPr lang="hu-HU" sz="2200" dirty="0" err="1"/>
              <a:t>heliotermikus</a:t>
            </a:r>
            <a:r>
              <a:rPr lang="hu-HU" sz="2200" dirty="0"/>
              <a:t> tava, a különleges sós Medve-tó körül tettünk sétát. A tanösvényen lehetőségünk nyílt megtekinteni a Mogyorós-, Vörös-, illetve Zöld- és Anna-</a:t>
            </a:r>
            <a:r>
              <a:rPr lang="hu-HU" sz="2200" dirty="0" err="1"/>
              <a:t>tavakat</a:t>
            </a:r>
            <a:r>
              <a:rPr lang="hu-HU" sz="2200" dirty="0"/>
              <a:t> is.</a:t>
            </a:r>
            <a:br>
              <a:rPr lang="hu-HU" sz="2200" dirty="0"/>
            </a:br>
            <a:r>
              <a:rPr lang="hu-HU" sz="2200" dirty="0"/>
              <a:t> </a:t>
            </a:r>
            <a:br>
              <a:rPr lang="hu-HU" sz="2200" dirty="0"/>
            </a:br>
            <a:r>
              <a:rPr lang="hu-HU" sz="2200" b="1" dirty="0" err="1"/>
              <a:t>Parajd</a:t>
            </a:r>
            <a:r>
              <a:rPr lang="hu-HU" sz="2200" dirty="0" err="1"/>
              <a:t>on</a:t>
            </a:r>
            <a:r>
              <a:rPr lang="hu-HU" sz="2200" dirty="0"/>
              <a:t> a sóbányát keressük fel. 80-100 méter mélységbe ereszkedünk le egy nagy sótömbbe, ahol templom, múzeum, játszótér található. Azt tartják, hogy a </a:t>
            </a:r>
            <a:r>
              <a:rPr lang="hu-HU" sz="2200" dirty="0" err="1"/>
              <a:t>parajdi</a:t>
            </a:r>
            <a:r>
              <a:rPr lang="hu-HU" sz="2200" dirty="0"/>
              <a:t> sótömb 100 évig is el tudná tartani a teljes Európa lakosságát sóval.</a:t>
            </a:r>
            <a:br>
              <a:rPr lang="hu-HU" sz="2200" dirty="0"/>
            </a:br>
            <a:r>
              <a:rPr lang="hu-HU" sz="2200" dirty="0"/>
              <a:t> </a:t>
            </a:r>
            <a:br>
              <a:rPr lang="hu-HU" sz="2200" dirty="0"/>
            </a:br>
            <a:r>
              <a:rPr lang="hu-HU" sz="2200" dirty="0"/>
              <a:t>Késő délután </a:t>
            </a:r>
            <a:r>
              <a:rPr lang="hu-HU" sz="2200" b="1" dirty="0"/>
              <a:t>Korond</a:t>
            </a:r>
            <a:r>
              <a:rPr lang="hu-HU" sz="2200" dirty="0"/>
              <a:t>ra utaztunk. Elsőként meglátogattunk egy hagyományos módon dolgozó sóvágó műhelyt is, ahol megismerhettük a </a:t>
            </a:r>
            <a:r>
              <a:rPr lang="hu-HU" sz="2200" dirty="0" err="1"/>
              <a:t>parajdi</a:t>
            </a:r>
            <a:r>
              <a:rPr lang="hu-HU" sz="2200" dirty="0"/>
              <a:t> só felhasználásának módjait, megnézhettük hogyan készül egy sólámpa, és lehetőségünk volt vásárolni igazi </a:t>
            </a:r>
            <a:r>
              <a:rPr lang="hu-HU" sz="2200" dirty="0" err="1"/>
              <a:t>parajdi</a:t>
            </a:r>
            <a:r>
              <a:rPr lang="hu-HU" sz="2200" dirty="0"/>
              <a:t> sóból készült termékeket. Ezután fazekasműhely látogatáson </a:t>
            </a:r>
            <a:r>
              <a:rPr lang="hu-HU" sz="2200" dirty="0" err="1"/>
              <a:t>vehettünk</a:t>
            </a:r>
            <a:r>
              <a:rPr lang="hu-HU" sz="2200" dirty="0"/>
              <a:t> részt, ahol megismerkedtünk ennek a nagyszerű mesterségnek minden mozzanatával. Ezek után Korondon a bazársoron volt lehetőségünk vásárolgatni.</a:t>
            </a:r>
            <a:br>
              <a:rPr lang="hu-HU" sz="2200" dirty="0"/>
            </a:br>
            <a:r>
              <a:rPr lang="hu-HU" sz="2200" dirty="0"/>
              <a:t> </a:t>
            </a:r>
            <a:br>
              <a:rPr lang="hu-HU" sz="2200" dirty="0"/>
            </a:br>
            <a:r>
              <a:rPr lang="hu-HU" sz="2200" dirty="0"/>
              <a:t>Az éjszakát már a 2. szállásunkon töltöttük, az Engi Panzióban. Itt is nagyon szívélyes fogadtatásban volt részünk.</a:t>
            </a:r>
          </a:p>
        </p:txBody>
      </p:sp>
    </p:spTree>
    <p:extLst>
      <p:ext uri="{BB962C8B-B14F-4D97-AF65-F5344CB8AC3E}">
        <p14:creationId xmlns:p14="http://schemas.microsoft.com/office/powerpoint/2010/main" val="14361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3" y="3696492"/>
            <a:ext cx="4062036" cy="3046527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629" y="3696491"/>
            <a:ext cx="4062036" cy="304652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665" y="3680954"/>
            <a:ext cx="3790192" cy="306206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4" y="195604"/>
            <a:ext cx="4112834" cy="308462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28" y="195603"/>
            <a:ext cx="4129315" cy="309698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8" y="195603"/>
            <a:ext cx="4129317" cy="309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6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54314" y="2658382"/>
            <a:ext cx="10515600" cy="1325563"/>
          </a:xfrm>
        </p:spPr>
        <p:txBody>
          <a:bodyPr>
            <a:noAutofit/>
          </a:bodyPr>
          <a:lstStyle/>
          <a:p>
            <a:r>
              <a:rPr lang="hu-HU" sz="1900" b="1" dirty="0"/>
              <a:t>3. nap:</a:t>
            </a:r>
            <a:r>
              <a:rPr lang="hu-HU" sz="1900" dirty="0"/>
              <a:t/>
            </a:r>
            <a:br>
              <a:rPr lang="hu-HU" sz="1900" dirty="0"/>
            </a:br>
            <a:r>
              <a:rPr lang="hu-HU" sz="1900" b="1" dirty="0"/>
              <a:t> </a:t>
            </a:r>
            <a:r>
              <a:rPr lang="hu-HU" sz="1900" dirty="0"/>
              <a:t/>
            </a:r>
            <a:br>
              <a:rPr lang="hu-HU" sz="1900" dirty="0"/>
            </a:br>
            <a:r>
              <a:rPr lang="hu-HU" sz="1900" dirty="0"/>
              <a:t>A napot </a:t>
            </a:r>
            <a:r>
              <a:rPr lang="hu-HU" sz="1900" b="1" dirty="0" err="1"/>
              <a:t>Szejkefürdő</a:t>
            </a:r>
            <a:r>
              <a:rPr lang="hu-HU" sz="1900" dirty="0" err="1"/>
              <a:t>n</a:t>
            </a:r>
            <a:r>
              <a:rPr lang="hu-HU" sz="1900" dirty="0"/>
              <a:t> kezdtük, Orbán Balázs sírjához látogattunk el, melyhez székelykapuk során át gyalogoltunk fel a hegyoldalba. A sírnál koszorút helyeztünk el, megnéztük az Orbán Balázs emlékeit őrző múzeumot. Ugyanitt megtekintettük a Mini Erdély Parkot, Erdély legújabb csodás látványosságát, ahol apróban megépített erdélyi nevezetességeket csodálhattunk meg.</a:t>
            </a:r>
            <a:br>
              <a:rPr lang="hu-HU" sz="1900" dirty="0"/>
            </a:br>
            <a:r>
              <a:rPr lang="hu-HU" sz="1900" dirty="0"/>
              <a:t> </a:t>
            </a:r>
            <a:br>
              <a:rPr lang="hu-HU" sz="1900" dirty="0"/>
            </a:br>
            <a:r>
              <a:rPr lang="hu-HU" sz="1900" dirty="0"/>
              <a:t>A délelőtt második felében </a:t>
            </a:r>
            <a:r>
              <a:rPr lang="hu-HU" sz="1900" b="1" dirty="0"/>
              <a:t>Székelyudvarhelyen</a:t>
            </a:r>
            <a:r>
              <a:rPr lang="hu-HU" sz="1900" dirty="0"/>
              <a:t> ellátogatunk </a:t>
            </a:r>
            <a:r>
              <a:rPr lang="hu-HU" sz="1900" b="1" dirty="0"/>
              <a:t>a Móra Ferenc Általános Iskolába</a:t>
            </a:r>
            <a:r>
              <a:rPr lang="hu-HU" sz="1900" dirty="0"/>
              <a:t>.</a:t>
            </a:r>
            <a:br>
              <a:rPr lang="hu-HU" sz="1900" dirty="0"/>
            </a:br>
            <a:r>
              <a:rPr lang="hu-HU" sz="1900" dirty="0"/>
              <a:t>Bemutattuk egymásnak iskolánkat, iskolánk névadóját, településeinket és azok neves magyar </a:t>
            </a:r>
            <a:r>
              <a:rPr lang="hu-HU" sz="1900" dirty="0" err="1"/>
              <a:t>szülötteit</a:t>
            </a:r>
            <a:r>
              <a:rPr lang="hu-HU" sz="1900" dirty="0"/>
              <a:t>. A gyerekeknek lehetőségük volt ismerkedni, kérdezgetni, érdeklődni egymás és az iskolák felől. A találkozó végén focimérkőzést csaptak a fiúk, a lányok szurkoltak. A rövid idő alatt új barátságok köttettek.</a:t>
            </a:r>
            <a:br>
              <a:rPr lang="hu-HU" sz="1900" dirty="0"/>
            </a:br>
            <a:r>
              <a:rPr lang="hu-HU" sz="1900" dirty="0"/>
              <a:t> </a:t>
            </a:r>
            <a:br>
              <a:rPr lang="hu-HU" sz="1900" dirty="0"/>
            </a:br>
            <a:r>
              <a:rPr lang="hu-HU" sz="1900" dirty="0"/>
              <a:t>Fakultatív programnak </a:t>
            </a:r>
            <a:r>
              <a:rPr lang="hu-HU" sz="1900" b="1" dirty="0"/>
              <a:t>Szentegyházán</a:t>
            </a:r>
            <a:r>
              <a:rPr lang="hu-HU" sz="1900" dirty="0"/>
              <a:t> a kürtőskalács sütését választottuk. A sütés fortélyait ismertették meg velünk, majd a helyi asszonyok finom, frissen sütött kürtőskalácsait kóstolhattuk meg. A látogatás pikantériája volt, hogy mi magunk is sodorhattuk a kelt tésztát, az orrunk előtt sütötték ki a közösen elkészített kalácsokat, amiket magunkkal is vihettünk és jóízűen majszolhattuk a nap további részében.</a:t>
            </a:r>
            <a:br>
              <a:rPr lang="hu-HU" sz="1900" dirty="0"/>
            </a:br>
            <a:r>
              <a:rPr lang="hu-HU" sz="1900" dirty="0"/>
              <a:t> </a:t>
            </a:r>
            <a:br>
              <a:rPr lang="hu-HU" sz="1900" dirty="0"/>
            </a:br>
            <a:r>
              <a:rPr lang="hu-HU" sz="1900" dirty="0"/>
              <a:t>Délután felkerestük </a:t>
            </a:r>
            <a:r>
              <a:rPr lang="hu-HU" sz="1900" b="1" dirty="0"/>
              <a:t>Csíksomlyón</a:t>
            </a:r>
            <a:r>
              <a:rPr lang="hu-HU" sz="1900" dirty="0"/>
              <a:t> a kegytemplomot, és a csodatevő, több mint 500 éves, fából készült Mária szobor elé járultunk. </a:t>
            </a:r>
            <a:br>
              <a:rPr lang="hu-HU" sz="1900" dirty="0"/>
            </a:br>
            <a:r>
              <a:rPr lang="hu-HU" sz="1900" dirty="0"/>
              <a:t>A ferences rendház mögött fakadó forrás savanyú ásványvizét megkóstoltuk.</a:t>
            </a:r>
            <a:br>
              <a:rPr lang="hu-HU" sz="1900" dirty="0"/>
            </a:br>
            <a:r>
              <a:rPr lang="hu-HU" sz="1900" dirty="0"/>
              <a:t>Lábunkat áztattuk a hideg gyógyvízben.</a:t>
            </a:r>
            <a:br>
              <a:rPr lang="hu-HU" sz="1900" dirty="0"/>
            </a:br>
            <a:r>
              <a:rPr lang="hu-HU" sz="1900" dirty="0"/>
              <a:t>A kálvária útján, másfél kilométeres kaptatón zarándokoltunk a Csíksomlyói-nyeregbe. Megnéztük a csíksomlyói remeték otthonát, a </a:t>
            </a:r>
            <a:r>
              <a:rPr lang="hu-HU" sz="1900" dirty="0" err="1"/>
              <a:t>Salvator</a:t>
            </a:r>
            <a:r>
              <a:rPr lang="hu-HU" sz="1900" dirty="0"/>
              <a:t>-kápolnát is.</a:t>
            </a:r>
          </a:p>
        </p:txBody>
      </p:sp>
    </p:spTree>
    <p:extLst>
      <p:ext uri="{BB962C8B-B14F-4D97-AF65-F5344CB8AC3E}">
        <p14:creationId xmlns:p14="http://schemas.microsoft.com/office/powerpoint/2010/main" val="178407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" y="3468913"/>
            <a:ext cx="4344609" cy="325845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" y="162377"/>
            <a:ext cx="4344609" cy="325845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6375" y="989011"/>
            <a:ext cx="6613072" cy="495980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9447" y="989010"/>
            <a:ext cx="6613073" cy="495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86</TotalTime>
  <Words>37</Words>
  <Application>Microsoft Office PowerPoint</Application>
  <PresentationFormat>Szélesvásznú</PresentationFormat>
  <Paragraphs>9</Paragraphs>
  <Slides>18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Office-téma</vt:lpstr>
      <vt:lpstr>Táti III. Béla Általános Iskola                        tel.: +36 33 444-162 2534, Tát, Szent István út 27.                          e-mail: tatiskola@gmail.com OM. azonosító: 031887            Határtalanul „Székelyföld kincsei-Sóvidék csodái”  HAT-KP-1-2023/1-000645 pályázat </vt:lpstr>
      <vt:lpstr>Utazás előtti szülői értekezlet, és előkészítő óra   Nagy örömmel vettük tudomásul, hogy pályázatunk pozitív elbírálásban részesült. Kollégáimmal karöltve, lelkesen vetettük bele magunkat az utazás előkészületeibe. Melynek egyik része volt a szülői értekezlet (2024. 04.10.), valamint az előkészítő óra megszervezése és lebonyolítása (2024.04.19.)   Az előkészítő órán használtuk a Barangoló digitális tartalomtárát is. </vt:lpstr>
      <vt:lpstr>PowerPoint bemutató</vt:lpstr>
      <vt:lpstr>Beszámoló az erdélyi kirándulásról   A „határtalanul” pályázati programon belül a “Székelyföld kincsei - Sóvidék csodái” című 5 napos kiránduláson vehettek részt a Táti III. Béla Általános Iskola hetedik osztályos diákjai.   A kirándulás és a program célja az volt, hogy kapcsolatot teremtsünk az érintett tájegységek magyarságával és erősítsük egymásban az együvé tartozás érzését.     1 nap:    Odautunk során megálltunk Erdély kapujában, a Királyhágón.   Könnyű túrát tettünk Sebesváron, Sebesváralján. Egy kőből épült királyi várhoz túráztunk, amelyet az 1241–42-es tatárjárás után, nagy valószínűséggel IV. Béla királyparancsára emeltek Nagyvárad és Kolozsvár közti fontos kereskedelmi és hadi út védelmére. A vár közelében egy vízimalmot is megtekintettünk.   Első esténket Mezőmadarason a vendégszerető Dr. Szekeres János Házban töltöttük. </vt:lpstr>
      <vt:lpstr>PowerPoint bemutató</vt:lpstr>
      <vt:lpstr>2 nap:   A teljes napot a Sóvidéken töltöttük és a só különleges előfordulási formáival ismerkedtünk meg. Ezen a napon rendhagyó kémia és földrajz órát tartottak nekünk: „Kincsvadászat a föld alatt és föld felett” névvel. Szovátán Európa legnagyobb heliotermikus tava, a különleges sós Medve-tó körül tettünk sétát. A tanösvényen lehetőségünk nyílt megtekinteni a Mogyorós-, Vörös-, illetve Zöld- és Anna-tavakat is.   Parajdon a sóbányát keressük fel. 80-100 méter mélységbe ereszkedünk le egy nagy sótömbbe, ahol templom, múzeum, játszótér található. Azt tartják, hogy a parajdi sótömb 100 évig is el tudná tartani a teljes Európa lakosságát sóval.   Késő délután Korondra utaztunk. Elsőként meglátogattunk egy hagyományos módon dolgozó sóvágó műhelyt is, ahol megismerhettük a parajdi só felhasználásának módjait, megnézhettük hogyan készül egy sólámpa, és lehetőségünk volt vásárolni igazi parajdi sóból készült termékeket. Ezután fazekasműhely látogatáson vehettünk részt, ahol megismerkedtünk ennek a nagyszerű mesterségnek minden mozzanatával. Ezek után Korondon a bazársoron volt lehetőségünk vásárolgatni.   Az éjszakát már a 2. szállásunkon töltöttük, az Engi Panzióban. Itt is nagyon szívélyes fogadtatásban volt részünk.</vt:lpstr>
      <vt:lpstr>PowerPoint bemutató</vt:lpstr>
      <vt:lpstr>3. nap:   A napot Szejkefürdőn kezdtük, Orbán Balázs sírjához látogattunk el, melyhez székelykapuk során át gyalogoltunk fel a hegyoldalba. A sírnál koszorút helyeztünk el, megnéztük az Orbán Balázs emlékeit őrző múzeumot. Ugyanitt megtekintettük a Mini Erdély Parkot, Erdély legújabb csodás látványosságát, ahol apróban megépített erdélyi nevezetességeket csodálhattunk meg.   A délelőtt második felében Székelyudvarhelyen ellátogatunk a Móra Ferenc Általános Iskolába. Bemutattuk egymásnak iskolánkat, iskolánk névadóját, településeinket és azok neves magyar szülötteit. A gyerekeknek lehetőségük volt ismerkedni, kérdezgetni, érdeklődni egymás és az iskolák felől. A találkozó végén focimérkőzést csaptak a fiúk, a lányok szurkoltak. A rövid idő alatt új barátságok köttettek.   Fakultatív programnak Szentegyházán a kürtőskalács sütését választottuk. A sütés fortélyait ismertették meg velünk, majd a helyi asszonyok finom, frissen sütött kürtőskalácsait kóstolhattuk meg. A látogatás pikantériája volt, hogy mi magunk is sodorhattuk a kelt tésztát, az orrunk előtt sütötték ki a közösen elkészített kalácsokat, amiket magunkkal is vihettünk és jóízűen majszolhattuk a nap további részében.   Délután felkerestük Csíksomlyón a kegytemplomot, és a csodatevő, több mint 500 éves, fából készült Mária szobor elé járultunk.  A ferences rendház mögött fakadó forrás savanyú ásványvizét megkóstoltuk. Lábunkat áztattuk a hideg gyógyvízben. A kálvária útján, másfél kilométeres kaptatón zarándokoltunk a Csíksomlyói-nyeregbe. Megnéztük a csíksomlyói remeték otthonát, a Salvator-kápolnát is.</vt:lpstr>
      <vt:lpstr>PowerPoint bemutató</vt:lpstr>
      <vt:lpstr>4. nap:    Ezen a napon sajnos egész nap esett az eső, de jókedvűen látogattuk végig az erre a napra tervezett helyszíneket. A buszunk légszelepe felmondta a szolgálatot, de amíg mi a programokon vettünk részt, addig a sofőr intézkedett a javítást illetően.   Farkaslakán Tamási Áron sírjánál és mellette a Trianon emlékműnél koszorúkat helyeztünk el.   Majd Székelyvarságra látogattunk. Meglátogattunk egy kicsi vízimalmot, és a benne rejlő múzeumot is. A folyamatos esőzés miatt az 5 km-es túrát nem gyalog, hanem busszal tettük meg oda-vissza. Az eső ellenére a Csorgókő-vízesést és a Jézus kútját is megnéztük, ezutóbbi vizét is megkóstoltuk. Busszal mentünk fel a kultikus varsági kocsmához, a Parlamenthez is, ahol megtekinthettük egyhagyományos eszközökkel dolgozó zsindelykészítő munkáját. Itt fakultatív önköltséges porgramként választottuk a szabadtéri falatozást. Helyi asszonyok sütöttek nekünk nagyon ízletes lángost. Az esőtől friss hegyi levegőn jőízűen telítettük meg a pocakunkat.   Egy fotószünet erejéig megálltunk a Zetelaki-víztározónál.   Székelyudvarhelyen városnéző programon vettünk részt. A településen megtekintettük a Vasszékelyt, Orbán Balázs síremlékét, a turulmadaras milleniumi emlékművet és a Nemzeti szoborparkot. Ezeken a helyeken koszorúkat helyeztünk el. A nagy eső miatt nem tudtunk sokáig sétálni a városban, így a busz javítását a református kollégiumban és egy kultúrált kocsmában vártuk meg.   Vacsora után a szálláshelyünkön a Boróka néptáncegyüttes táncházat tartott nekünk, aminek megnyitásaként palotás tánccal készültünk. Nagyon jól szórakoztunk az est folyamán. </vt:lpstr>
      <vt:lpstr>PowerPoint bemutató</vt:lpstr>
      <vt:lpstr>5. nap:     A hazafelé tartó utunkon először Fehéregyházán álltunk meg, ahol koszorút helyezünk el az Ispánkútnál, Petőfi állítólagos elestének helyszínén.   Az út folytatásában Segesváron a várfalakkal és bástyákkal körülölelt történelmi központot néztük meg, valamint a szász épületeket és Petőfi Sándor szobrát.   Utazásunk kereteként újból a Királyhágónál álltunk meg egy rövid pihenőre.   Fáradtan, de életre szóló élményekkel tértünk haza! </vt:lpstr>
      <vt:lpstr>PowerPoint bemutató</vt:lpstr>
      <vt:lpstr>Rendhagyó óra       2024. 06. 12-én a Határtalanul programban részt vevő diákok és kísérő pedagógusdai részt vettek a Magyarság Háza Galériában szervezett „Nem mindenki él igazán” című rendhagyó órán. Az Uráni Filmszínházban tekintettük meg a fiatalosan modern és lelkesítő filmet. Igazolást Csibi Krisztina igazgató állította ki számunkra 2024. 06. 18-án. A részvételkor jelenléti ív is készült. </vt:lpstr>
      <vt:lpstr>PowerPoint bemutató</vt:lpstr>
      <vt:lpstr>Beszámoló óra       A kirándulás után gyerekeink egy igen érdekes beszámoló órát készítettek az alsóbb évfolyamos diákoknak. Ezzel is kedvet szerettek volna csinálni a leendő hetedik évfolyamnak a Határtalanul kiránduláshoz. Céljukat elérték gyermekeink, hiszen ebben az évben is pályázott iskolánk két hetedik osztálya a Határtalanul kirándulásra.   Igazolás és jelenléti ív is készült. </vt:lpstr>
      <vt:lpstr>PowerPoint bemutató</vt:lpstr>
      <vt:lpstr>PowerPoint bemutató</vt:lpstr>
    </vt:vector>
  </TitlesOfParts>
  <Company>HP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Táti III. Béla Általános Iskola        tel.: +36 33 444-162 2534, Tát, Szent István út 27.                e-mail: tatiskola@gmail.com OM. azonosító: 031887            Határtalanul „Székelyföld kincsei-Sóvidék csodái”  HAT-KP-1-2023/1-000645 pályázat</dc:title>
  <dc:creator>terem</dc:creator>
  <cp:lastModifiedBy>Tanulo</cp:lastModifiedBy>
  <cp:revision>18</cp:revision>
  <dcterms:created xsi:type="dcterms:W3CDTF">2024-09-24T14:02:35Z</dcterms:created>
  <dcterms:modified xsi:type="dcterms:W3CDTF">2024-09-26T14:13:16Z</dcterms:modified>
</cp:coreProperties>
</file>